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9144000"/>
  <p:notesSz cx="6858000" cy="9144000"/>
  <p:embeddedFontLst>
    <p:embeddedFont>
      <p:font typeface="Constantia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9" roundtripDataSignature="AMtx7mhJ1Y5v6e8l34FAXRZSLu8aG+3o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Constantia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Constantia-italic.fntdata"/><Relationship Id="rId14" Type="http://schemas.openxmlformats.org/officeDocument/2006/relationships/slide" Target="slides/slide9.xml"/><Relationship Id="rId36" Type="http://schemas.openxmlformats.org/officeDocument/2006/relationships/font" Target="fonts/Constantia-bold.fntdata"/><Relationship Id="rId17" Type="http://schemas.openxmlformats.org/officeDocument/2006/relationships/slide" Target="slides/slide12.xml"/><Relationship Id="rId39" Type="http://customschemas.google.com/relationships/presentationmetadata" Target="metadata"/><Relationship Id="rId16" Type="http://schemas.openxmlformats.org/officeDocument/2006/relationships/slide" Target="slides/slide11.xml"/><Relationship Id="rId38" Type="http://schemas.openxmlformats.org/officeDocument/2006/relationships/font" Target="fonts/Constantia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0"/>
          <p:cNvSpPr txBox="1"/>
          <p:nvPr>
            <p:ph idx="1" type="body"/>
          </p:nvPr>
        </p:nvSpPr>
        <p:spPr>
          <a:xfrm rot="5400000">
            <a:off x="2232818" y="-327819"/>
            <a:ext cx="46783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77" name="Google Shape;77;p40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83" name="Google Shape;83;p41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1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1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idx="1" type="body"/>
          </p:nvPr>
        </p:nvSpPr>
        <p:spPr>
          <a:xfrm>
            <a:off x="457200" y="15240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idx="1" type="subTitle"/>
          </p:nvPr>
        </p:nvSpPr>
        <p:spPr>
          <a:xfrm>
            <a:off x="457200" y="3699804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530"/>
              <a:buNone/>
              <a:defRPr/>
            </a:lvl4pPr>
            <a:lvl5pPr lvl="4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5pPr>
            <a:lvl6pPr lvl="5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6pPr>
            <a:lvl7pPr lvl="6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7pPr>
            <a:lvl8pPr lvl="7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8pPr>
            <a:lvl9pPr lvl="8" algn="ctr">
              <a:spcBef>
                <a:spcPts val="340"/>
              </a:spcBef>
              <a:spcAft>
                <a:spcPts val="0"/>
              </a:spcAft>
              <a:buSzPts val="153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type="ctrTitle"/>
          </p:nvPr>
        </p:nvSpPr>
        <p:spPr>
          <a:xfrm>
            <a:off x="457200" y="1433732"/>
            <a:ext cx="83058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b="0" sz="480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" name="Google Shape;24;p33"/>
          <p:cNvCxnSpPr/>
          <p:nvPr/>
        </p:nvCxnSpPr>
        <p:spPr>
          <a:xfrm>
            <a:off x="1463626" y="3550126"/>
            <a:ext cx="2971800" cy="1588"/>
          </a:xfrm>
          <a:prstGeom prst="straightConnector1">
            <a:avLst/>
          </a:prstGeom>
          <a:noFill/>
          <a:ln cap="flat" cmpd="sng" w="95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  <a:effectLst>
            <a:outerShdw blurRad="31750" rotWithShape="0" algn="tl">
              <a:srgbClr val="000000">
                <a:alpha val="54901"/>
              </a:srgbClr>
            </a:outerShdw>
          </a:effectLst>
        </p:spPr>
      </p:cxnSp>
      <p:cxnSp>
        <p:nvCxnSpPr>
          <p:cNvPr id="25" name="Google Shape;25;p33"/>
          <p:cNvCxnSpPr/>
          <p:nvPr/>
        </p:nvCxnSpPr>
        <p:spPr>
          <a:xfrm>
            <a:off x="4708574" y="3550126"/>
            <a:ext cx="2971800" cy="1588"/>
          </a:xfrm>
          <a:prstGeom prst="straightConnector1">
            <a:avLst/>
          </a:prstGeom>
          <a:noFill/>
          <a:ln cap="flat" cmpd="sng" w="9525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  <a:effectLst>
            <a:outerShdw blurRad="31750" rotWithShape="0" algn="tl">
              <a:srgbClr val="000000">
                <a:alpha val="54901"/>
              </a:srgbClr>
            </a:outerShdw>
          </a:effectLst>
        </p:spPr>
      </p:cxnSp>
      <p:sp>
        <p:nvSpPr>
          <p:cNvPr id="26" name="Google Shape;26;p3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solidFill>
            <a:schemeClr val="accent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750" rotWithShape="0" algn="tl">
              <a:srgbClr val="000000">
                <a:alpha val="5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" name="Google Shape;27;p33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" name="Google Shape;29;p33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4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4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" name="Google Shape;34;p34"/>
          <p:cNvSpPr txBox="1"/>
          <p:nvPr>
            <p:ph type="title"/>
          </p:nvPr>
        </p:nvSpPr>
        <p:spPr>
          <a:xfrm>
            <a:off x="685800" y="35052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800"/>
              <a:buFont typeface="Constantia"/>
              <a:buNone/>
              <a:defRPr b="0" sz="4800">
                <a:solidFill>
                  <a:srgbClr val="F9F9F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" type="body"/>
          </p:nvPr>
        </p:nvSpPr>
        <p:spPr>
          <a:xfrm>
            <a:off x="685800" y="4958864"/>
            <a:ext cx="7924800" cy="984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4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cxnSp>
        <p:nvCxnSpPr>
          <p:cNvPr id="36" name="Google Shape;36;p34"/>
          <p:cNvCxnSpPr/>
          <p:nvPr/>
        </p:nvCxnSpPr>
        <p:spPr>
          <a:xfrm>
            <a:off x="685800" y="4916992"/>
            <a:ext cx="7924800" cy="4301"/>
          </a:xfrm>
          <a:prstGeom prst="straightConnector1">
            <a:avLst/>
          </a:prstGeom>
          <a:noFill/>
          <a:ln cap="flat" cmpd="sng" w="9525">
            <a:solidFill>
              <a:srgbClr val="E9E9E8"/>
            </a:solidFill>
            <a:prstDash val="solid"/>
            <a:round/>
            <a:headEnd len="sm" w="sm" type="none"/>
            <a:tailEnd len="sm" w="sm" type="none"/>
          </a:ln>
          <a:effectLst>
            <a:outerShdw blurRad="31750" rotWithShape="0" algn="tl">
              <a:srgbClr val="000000">
                <a:alpha val="54901"/>
              </a:srgbClr>
            </a:outerShdw>
          </a:effectLst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5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5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35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5"/>
          <p:cNvSpPr txBox="1"/>
          <p:nvPr>
            <p:ph idx="1" type="body"/>
          </p:nvPr>
        </p:nvSpPr>
        <p:spPr>
          <a:xfrm>
            <a:off x="457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43" name="Google Shape;43;p35"/>
          <p:cNvSpPr txBox="1"/>
          <p:nvPr>
            <p:ph idx="2" type="body"/>
          </p:nvPr>
        </p:nvSpPr>
        <p:spPr>
          <a:xfrm>
            <a:off x="4648200" y="1524000"/>
            <a:ext cx="405993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6" name="Google Shape;46;p36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" type="body"/>
          </p:nvPr>
        </p:nvSpPr>
        <p:spPr>
          <a:xfrm>
            <a:off x="457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10"/>
              <a:buNone/>
              <a:defRPr b="1" sz="2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530"/>
              <a:buNone/>
              <a:defRPr b="1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360"/>
              <a:buNone/>
              <a:defRPr b="1" sz="1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algn="l">
              <a:spcBef>
                <a:spcPts val="340"/>
              </a:spcBef>
              <a:spcAft>
                <a:spcPts val="0"/>
              </a:spcAft>
              <a:buSzPts val="1360"/>
              <a:buNone/>
              <a:defRPr b="1" sz="1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49" name="Google Shape;49;p36"/>
          <p:cNvSpPr txBox="1"/>
          <p:nvPr>
            <p:ph idx="2" type="body"/>
          </p:nvPr>
        </p:nvSpPr>
        <p:spPr>
          <a:xfrm>
            <a:off x="457200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50" name="Google Shape;50;p36"/>
          <p:cNvSpPr txBox="1"/>
          <p:nvPr>
            <p:ph idx="3" type="body"/>
          </p:nvPr>
        </p:nvSpPr>
        <p:spPr>
          <a:xfrm>
            <a:off x="4649788" y="2201896"/>
            <a:ext cx="4038600" cy="3913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51" name="Google Shape;51;p36"/>
          <p:cNvSpPr txBox="1"/>
          <p:nvPr>
            <p:ph type="title"/>
          </p:nvPr>
        </p:nvSpPr>
        <p:spPr>
          <a:xfrm>
            <a:off x="457200" y="1554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 txBox="1"/>
          <p:nvPr>
            <p:ph idx="4" type="body"/>
          </p:nvPr>
        </p:nvSpPr>
        <p:spPr>
          <a:xfrm>
            <a:off x="4648200" y="1399593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2210"/>
              <a:buNone/>
              <a:defRPr b="1" sz="26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700"/>
              <a:buNone/>
              <a:defRPr b="1" sz="20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530"/>
              <a:buNone/>
              <a:defRPr b="1"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360"/>
              <a:buNone/>
              <a:defRPr b="1" sz="1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228600" lvl="4" marL="2286000" algn="l">
              <a:spcBef>
                <a:spcPts val="340"/>
              </a:spcBef>
              <a:spcAft>
                <a:spcPts val="0"/>
              </a:spcAft>
              <a:buSzPts val="1360"/>
              <a:buNone/>
              <a:defRPr b="1" sz="16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cxnSp>
        <p:nvCxnSpPr>
          <p:cNvPr id="53" name="Google Shape;53;p36"/>
          <p:cNvCxnSpPr/>
          <p:nvPr/>
        </p:nvCxnSpPr>
        <p:spPr>
          <a:xfrm>
            <a:off x="562945" y="2180219"/>
            <a:ext cx="3749040" cy="1588"/>
          </a:xfrm>
          <a:prstGeom prst="straightConnector1">
            <a:avLst/>
          </a:prstGeom>
          <a:noFill/>
          <a:ln cap="flat" cmpd="sng" w="12700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  <a:effectLst>
            <a:outerShdw blurRad="34925" rotWithShape="0" algn="tl">
              <a:srgbClr val="000000">
                <a:alpha val="54901"/>
              </a:srgbClr>
            </a:outerShdw>
          </a:effectLst>
        </p:spPr>
      </p:cxnSp>
      <p:cxnSp>
        <p:nvCxnSpPr>
          <p:cNvPr id="54" name="Google Shape;54;p36"/>
          <p:cNvCxnSpPr/>
          <p:nvPr/>
        </p:nvCxnSpPr>
        <p:spPr>
          <a:xfrm>
            <a:off x="4754880" y="2180219"/>
            <a:ext cx="3749040" cy="1588"/>
          </a:xfrm>
          <a:prstGeom prst="straightConnector1">
            <a:avLst/>
          </a:prstGeom>
          <a:noFill/>
          <a:ln cap="flat" cmpd="sng" w="12700">
            <a:solidFill>
              <a:srgbClr val="FFFEF5"/>
            </a:solidFill>
            <a:prstDash val="solid"/>
            <a:round/>
            <a:headEnd len="sm" w="sm" type="none"/>
            <a:tailEnd len="sm" w="sm" type="none"/>
          </a:ln>
          <a:effectLst>
            <a:outerShdw blurRad="34925" rotWithShape="0" algn="tl">
              <a:srgbClr val="000000">
                <a:alpha val="54901"/>
              </a:srgbClr>
            </a:outerShdw>
          </a:effectLst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9" name="Google Shape;59;p37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/>
          <p:nvPr>
            <p:ph idx="1" type="body"/>
          </p:nvPr>
        </p:nvSpPr>
        <p:spPr>
          <a:xfrm>
            <a:off x="457200" y="457200"/>
            <a:ext cx="62484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spcBef>
                <a:spcPts val="600"/>
              </a:spcBef>
              <a:spcAft>
                <a:spcPts val="0"/>
              </a:spcAft>
              <a:buSzPts val="1530"/>
              <a:buChar char="⚫"/>
              <a:defRPr/>
            </a:lvl1pPr>
            <a:lvl2pPr indent="-325755" lvl="1" marL="9144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2pPr>
            <a:lvl3pPr indent="-325755" lvl="2" marL="13716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3pPr>
            <a:lvl4pPr indent="-325755" lvl="3" marL="1828800" algn="l">
              <a:spcBef>
                <a:spcPts val="300"/>
              </a:spcBef>
              <a:spcAft>
                <a:spcPts val="0"/>
              </a:spcAft>
              <a:buSzPts val="1530"/>
              <a:buChar char="⚫"/>
              <a:defRPr/>
            </a:lvl4pPr>
            <a:lvl5pPr indent="-325754" lvl="4" marL="2286000" algn="l">
              <a:spcBef>
                <a:spcPts val="340"/>
              </a:spcBef>
              <a:spcAft>
                <a:spcPts val="0"/>
              </a:spcAft>
              <a:buSzPts val="1530"/>
              <a:buChar char="⚫"/>
              <a:defRPr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62" name="Google Shape;62;p38"/>
          <p:cNvSpPr txBox="1"/>
          <p:nvPr>
            <p:ph idx="2" type="body"/>
          </p:nvPr>
        </p:nvSpPr>
        <p:spPr>
          <a:xfrm>
            <a:off x="6781800" y="1600200"/>
            <a:ext cx="1984248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spcBef>
                <a:spcPts val="340"/>
              </a:spcBef>
              <a:spcAft>
                <a:spcPts val="0"/>
              </a:spcAft>
              <a:buSzPts val="765"/>
              <a:buNone/>
              <a:defRPr sz="900"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63" name="Google Shape;63;p38"/>
          <p:cNvSpPr txBox="1"/>
          <p:nvPr>
            <p:ph type="title"/>
          </p:nvPr>
        </p:nvSpPr>
        <p:spPr>
          <a:xfrm>
            <a:off x="6781800" y="457200"/>
            <a:ext cx="1981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nstantia"/>
              <a:buNone/>
              <a:defRPr b="1" sz="18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8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8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6" name="Google Shape;66;p38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9"/>
          <p:cNvSpPr txBox="1"/>
          <p:nvPr>
            <p:ph type="title"/>
          </p:nvPr>
        </p:nvSpPr>
        <p:spPr>
          <a:xfrm>
            <a:off x="6629400" y="457200"/>
            <a:ext cx="2057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nstantia"/>
              <a:buNone/>
              <a:defRPr b="1" sz="1800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9"/>
          <p:cNvSpPr/>
          <p:nvPr>
            <p:ph idx="2" type="pic"/>
          </p:nvPr>
        </p:nvSpPr>
        <p:spPr>
          <a:xfrm>
            <a:off x="457200" y="457200"/>
            <a:ext cx="6019800" cy="5562600"/>
          </a:xfrm>
          <a:prstGeom prst="rect">
            <a:avLst/>
          </a:prstGeom>
          <a:solidFill>
            <a:srgbClr val="CDCFCB"/>
          </a:solidFill>
          <a:ln>
            <a:noFill/>
          </a:ln>
          <a:effectLst>
            <a:outerShdw blurRad="88900" sx="103000" rotWithShape="0" algn="ctr" sy="103000">
              <a:srgbClr val="000000">
                <a:alpha val="31764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720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b="0" i="0" sz="17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b="0" i="0" sz="15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b="0" i="0" sz="15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0" name="Google Shape;70;p39"/>
          <p:cNvSpPr txBox="1"/>
          <p:nvPr>
            <p:ph idx="1" type="body"/>
          </p:nvPr>
        </p:nvSpPr>
        <p:spPr>
          <a:xfrm>
            <a:off x="6629400" y="1600200"/>
            <a:ext cx="20574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360"/>
              <a:buFont typeface="Constantia"/>
              <a:buNone/>
              <a:defRPr b="0" sz="1600">
                <a:solidFill>
                  <a:schemeClr val="dk2"/>
                </a:solidFill>
              </a:defRPr>
            </a:lvl1pPr>
            <a:lvl2pPr indent="-293369" lvl="1" marL="914400" algn="l">
              <a:spcBef>
                <a:spcPts val="1000"/>
              </a:spcBef>
              <a:spcAft>
                <a:spcPts val="0"/>
              </a:spcAft>
              <a:buSzPts val="1020"/>
              <a:buChar char="⚫"/>
              <a:defRPr sz="1200"/>
            </a:lvl2pPr>
            <a:lvl3pPr indent="-282575" lvl="2" marL="1371600" algn="l">
              <a:spcBef>
                <a:spcPts val="300"/>
              </a:spcBef>
              <a:spcAft>
                <a:spcPts val="0"/>
              </a:spcAft>
              <a:buSzPts val="850"/>
              <a:buChar char="⚫"/>
              <a:defRPr sz="1000"/>
            </a:lvl3pPr>
            <a:lvl4pPr indent="-277177" lvl="3" marL="1828800" algn="l">
              <a:spcBef>
                <a:spcPts val="300"/>
              </a:spcBef>
              <a:spcAft>
                <a:spcPts val="0"/>
              </a:spcAft>
              <a:buSzPts val="765"/>
              <a:buChar char="⚫"/>
              <a:defRPr sz="900"/>
            </a:lvl4pPr>
            <a:lvl5pPr indent="-277177" lvl="4" marL="2286000" algn="l">
              <a:spcBef>
                <a:spcPts val="340"/>
              </a:spcBef>
              <a:spcAft>
                <a:spcPts val="0"/>
              </a:spcAft>
              <a:buSzPts val="765"/>
              <a:buChar char="⚫"/>
              <a:defRPr sz="900"/>
            </a:lvl5pPr>
            <a:lvl6pPr indent="-325754" lvl="5" marL="27432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6pPr>
            <a:lvl7pPr indent="-325754" lvl="6" marL="32004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7pPr>
            <a:lvl8pPr indent="-325754" lvl="7" marL="36576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8pPr>
            <a:lvl9pPr indent="-325754" lvl="8" marL="4114800" algn="l">
              <a:spcBef>
                <a:spcPts val="340"/>
              </a:spcBef>
              <a:spcAft>
                <a:spcPts val="0"/>
              </a:spcAft>
              <a:buSzPts val="1530"/>
              <a:buChar char="🖙"/>
              <a:defRPr/>
            </a:lvl9pPr>
          </a:lstStyle>
          <a:p/>
        </p:txBody>
      </p:sp>
      <p:sp>
        <p:nvSpPr>
          <p:cNvPr id="71" name="Google Shape;71;p39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3" name="Google Shape;73;p39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EF2D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idx="1" type="body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935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1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41947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B17733"/>
              </a:buClr>
              <a:buSzPts val="1785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31152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D58F3E"/>
              </a:buClr>
              <a:buSzPts val="1615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4960" lvl="4" marL="2286000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357" lvl="5" marL="2743200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445"/>
              <a:buFont typeface="Noto Sans Symbols"/>
              <a:buChar char="🖙"/>
              <a:defRPr b="0" i="0" sz="17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14960" lvl="6" marL="3200400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360"/>
              <a:buFont typeface="Noto Sans Symbols"/>
              <a:buChar char="🖙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09562" lvl="7" marL="3657600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b="0" i="0" sz="15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09562" lvl="8" marL="4114800" marR="0" rtl="0" algn="l">
              <a:spcBef>
                <a:spcPts val="340"/>
              </a:spcBef>
              <a:spcAft>
                <a:spcPts val="0"/>
              </a:spcAft>
              <a:buClr>
                <a:srgbClr val="D58F3E"/>
              </a:buClr>
              <a:buSzPts val="1275"/>
              <a:buFont typeface="Noto Sans Symbols"/>
              <a:buChar char="🖙"/>
              <a:defRPr b="0" i="0" sz="15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0" type="dt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1" type="ftr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" name="Google Shape;9;p30"/>
          <p:cNvSpPr txBox="1"/>
          <p:nvPr>
            <p:ph idx="12" type="sldNum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600" u="none" cap="none" strike="noStrik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" name="Google Shape;10;p30"/>
          <p:cNvSpPr txBox="1"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ts val="4200"/>
              <a:buFont typeface="Constantia"/>
              <a:buNone/>
              <a:defRPr b="0" i="0" sz="4200" u="none" cap="none" strike="noStrike">
                <a:solidFill>
                  <a:srgbClr val="F9F9F9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Relationship Id="rId4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youtu.be/H0OzpbTdeEc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youtu.be/l2UaGoDNBXQ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youtu.be/bBxaSv7cDZE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12902_original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7620" y="500042"/>
            <a:ext cx="3024859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85720" y="5429264"/>
            <a:ext cx="828680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DD7E0E"/>
                </a:solidFill>
                <a:latin typeface="Constantia"/>
                <a:ea typeface="Constantia"/>
                <a:cs typeface="Constantia"/>
                <a:sym typeface="Constantia"/>
              </a:rPr>
              <a:t>14 октября –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День работников заповедного дела</a:t>
            </a:r>
            <a:endParaRPr b="1" sz="3600">
              <a:solidFill>
                <a:srgbClr val="00B05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лето 1 030" id="147" name="Google Shape;1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557338"/>
            <a:ext cx="5002213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0"/>
          <p:cNvSpPr txBox="1"/>
          <p:nvPr/>
        </p:nvSpPr>
        <p:spPr>
          <a:xfrm>
            <a:off x="0" y="357166"/>
            <a:ext cx="91440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Откуда в заповеднике вагон?</a:t>
            </a:r>
            <a:endParaRPr/>
          </a:p>
        </p:txBody>
      </p:sp>
      <p:sp>
        <p:nvSpPr>
          <p:cNvPr id="149" name="Google Shape;149;p10"/>
          <p:cNvSpPr txBox="1"/>
          <p:nvPr/>
        </p:nvSpPr>
        <p:spPr>
          <a:xfrm>
            <a:off x="5292725" y="1571612"/>
            <a:ext cx="3851275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Во время урагана ветром занесло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В заповедник ходят поезда</a:t>
            </a:r>
            <a:endParaRPr b="1"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3.Остался от бывшей УЖД (узкоколейной железной дороги)</a:t>
            </a:r>
            <a:endParaRPr b="1" sz="2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4.Привезли</a:t>
            </a:r>
            <a:endParaRPr/>
          </a:p>
        </p:txBody>
      </p:sp>
      <p:pic>
        <p:nvPicPr>
          <p:cNvPr descr="C:\Users\экопрос\Desktop\история\история 006.jpg"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290" y="1000108"/>
            <a:ext cx="3902075" cy="56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8416"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1000108"/>
            <a:ext cx="4376737" cy="5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1"/>
          <p:cNvSpPr txBox="1"/>
          <p:nvPr/>
        </p:nvSpPr>
        <p:spPr>
          <a:xfrm>
            <a:off x="393700" y="260350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Марш парков – это акция в поддержку:</a:t>
            </a:r>
            <a:endParaRPr/>
          </a:p>
        </p:txBody>
      </p:sp>
      <p:sp>
        <p:nvSpPr>
          <p:cNvPr id="157" name="Google Shape;157;p11"/>
          <p:cNvSpPr txBox="1"/>
          <p:nvPr/>
        </p:nvSpPr>
        <p:spPr>
          <a:xfrm>
            <a:off x="4859338" y="1714488"/>
            <a:ext cx="4284662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Заповедников и национальных парков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Парков культуры и отдыха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Автопарков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Аквапарков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st_0015" id="162" name="Google Shape;16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1643050"/>
            <a:ext cx="5899150" cy="39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>
            <a:off x="785786" y="571480"/>
            <a:ext cx="77867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за деревце прорастает на пеньке?</a:t>
            </a:r>
            <a:endParaRPr sz="2800">
              <a:solidFill>
                <a:srgbClr val="4F3725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64" name="Google Shape;164;p12"/>
          <p:cNvSpPr/>
          <p:nvPr/>
        </p:nvSpPr>
        <p:spPr>
          <a:xfrm>
            <a:off x="6500826" y="3214686"/>
            <a:ext cx="246253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молодая ель</a:t>
            </a:r>
            <a:endParaRPr b="1" i="1"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экопрос\Desktop\Фото в центр поддержки\В ЦЕНТР ПОДДЕРЖКИ ЗАПОВЕДНИКОВ\Vist_0012.JPG" id="169" name="Google Shape;16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472" y="428604"/>
            <a:ext cx="8097647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/>
          <p:nvPr/>
        </p:nvSpPr>
        <p:spPr>
          <a:xfrm>
            <a:off x="785786" y="6000768"/>
            <a:ext cx="778674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Так она будет выглядеть через 300 лет</a:t>
            </a:r>
            <a:endParaRPr sz="2400">
              <a:solidFill>
                <a:srgbClr val="00B05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экопрос\Desktop\AX6B4607.jpg" id="175" name="Google Shape;1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6" y="1000108"/>
            <a:ext cx="6479574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4"/>
          <p:cNvSpPr txBox="1"/>
          <p:nvPr/>
        </p:nvSpPr>
        <p:spPr>
          <a:xfrm>
            <a:off x="785786" y="357166"/>
            <a:ext cx="4929222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</a:t>
            </a:r>
            <a:r>
              <a:rPr b="1" lang="ru-RU" sz="2800">
                <a:solidFill>
                  <a:srgbClr val="4F3725"/>
                </a:solidFill>
                <a:latin typeface="Arial"/>
                <a:ea typeface="Arial"/>
                <a:cs typeface="Arial"/>
                <a:sym typeface="Arial"/>
              </a:rPr>
              <a:t>это такое</a:t>
            </a: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/>
          </a:p>
        </p:txBody>
      </p:sp>
      <p:sp>
        <p:nvSpPr>
          <p:cNvPr id="177" name="Google Shape;177;p14"/>
          <p:cNvSpPr txBox="1"/>
          <p:nvPr/>
        </p:nvSpPr>
        <p:spPr>
          <a:xfrm>
            <a:off x="571472" y="5500702"/>
            <a:ext cx="721523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Выворотень - корень ели, который при падении «выворотил» участок почвы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экопрос\Desktop\Фото в центр поддержки\красота-и-сила-жизни.jpg" id="182" name="Google Shape;18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34" y="1273173"/>
            <a:ext cx="5872166" cy="44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5"/>
          <p:cNvSpPr/>
          <p:nvPr/>
        </p:nvSpPr>
        <p:spPr>
          <a:xfrm>
            <a:off x="785786" y="571480"/>
            <a:ext cx="77867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это такое вылезает из-под земли?</a:t>
            </a:r>
            <a:endParaRPr sz="2800">
              <a:solidFill>
                <a:srgbClr val="4F3725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6357950" y="2285992"/>
            <a:ext cx="307183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Папоротник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диплазиум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сибирский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MG_6726" id="189" name="Google Shape;1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981075"/>
            <a:ext cx="3624263" cy="543718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6"/>
          <p:cNvSpPr txBox="1"/>
          <p:nvPr/>
        </p:nvSpPr>
        <p:spPr>
          <a:xfrm>
            <a:off x="393700" y="260350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это такое?</a:t>
            </a:r>
            <a:endParaRPr/>
          </a:p>
        </p:txBody>
      </p:sp>
      <p:sp>
        <p:nvSpPr>
          <p:cNvPr id="191" name="Google Shape;191;p16"/>
          <p:cNvSpPr txBox="1"/>
          <p:nvPr/>
        </p:nvSpPr>
        <p:spPr>
          <a:xfrm>
            <a:off x="4572000" y="1714488"/>
            <a:ext cx="435768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Кто-то повесил на ветку нитки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Кусок бороды Лешего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Кто-то повесил сушить мочалку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Лишайник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st_0016" id="196" name="Google Shape;19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8" y="1700213"/>
            <a:ext cx="5521325" cy="3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7"/>
          <p:cNvSpPr txBox="1"/>
          <p:nvPr/>
        </p:nvSpPr>
        <p:spPr>
          <a:xfrm>
            <a:off x="393700" y="500042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случилось в лесу?</a:t>
            </a:r>
            <a:endParaRPr/>
          </a:p>
        </p:txBody>
      </p:sp>
      <p:sp>
        <p:nvSpPr>
          <p:cNvPr id="198" name="Google Shape;198;p17"/>
          <p:cNvSpPr txBox="1"/>
          <p:nvPr/>
        </p:nvSpPr>
        <p:spPr>
          <a:xfrm>
            <a:off x="5724525" y="1700213"/>
            <a:ext cx="3635375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Кто-то бросил непотушенный окурок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Мука рассыпалась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Плаун рассеивает споры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Туман стелется по земле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он-трава" id="203" name="Google Shape;20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50" y="908050"/>
            <a:ext cx="3613150" cy="541496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8"/>
          <p:cNvSpPr txBox="1"/>
          <p:nvPr/>
        </p:nvSpPr>
        <p:spPr>
          <a:xfrm>
            <a:off x="393700" y="260350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Как называется это растение?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5364163" y="1557338"/>
            <a:ext cx="2700337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Отстрел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Прострел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Поспел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Не успел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экопрос\Desktop\Фото в центр поддержки\В ЦЕНТР ПОДДЕРЖКИ ЗАПОВЕДНИКОВ\03014168.TIF" id="210" name="Google Shape;2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3306" y="714356"/>
            <a:ext cx="5174054" cy="57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9"/>
          <p:cNvSpPr/>
          <p:nvPr/>
        </p:nvSpPr>
        <p:spPr>
          <a:xfrm>
            <a:off x="-1928858" y="714356"/>
            <a:ext cx="77867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это?</a:t>
            </a:r>
            <a:endParaRPr sz="2800">
              <a:solidFill>
                <a:srgbClr val="4F3725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428596" y="1571612"/>
            <a:ext cx="35719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Гриб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саркосома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шаровидная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642910" y="1857364"/>
            <a:ext cx="8008667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FFA717"/>
                </a:solidFill>
                <a:latin typeface="Constantia"/>
                <a:ea typeface="Constantia"/>
                <a:cs typeface="Constantia"/>
                <a:sym typeface="Constantia"/>
              </a:rPr>
              <a:t>ВИКТОРИНА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FFA717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5400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«Заповедные загадки»</a:t>
            </a:r>
            <a:endParaRPr b="1" sz="5400">
              <a:solidFill>
                <a:srgbClr val="00B05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ихта корень" id="217" name="Google Shape;2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44" y="1785926"/>
            <a:ext cx="6044609" cy="45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0"/>
          <p:cNvSpPr txBox="1"/>
          <p:nvPr/>
        </p:nvSpPr>
        <p:spPr>
          <a:xfrm>
            <a:off x="-1785982" y="500042"/>
            <a:ext cx="9540876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Почему инспектор не увидел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под деревом шишек?</a:t>
            </a:r>
            <a:endParaRPr/>
          </a:p>
        </p:txBody>
      </p:sp>
      <p:pic>
        <p:nvPicPr>
          <p:cNvPr descr="DSCN0733" id="219" name="Google Shape;21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8" y="500042"/>
            <a:ext cx="3166278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0"/>
          <p:cNvSpPr txBox="1"/>
          <p:nvPr/>
        </p:nvSpPr>
        <p:spPr>
          <a:xfrm>
            <a:off x="6286513" y="2996952"/>
            <a:ext cx="260596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 пихты шишки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 опадают, они распадаются на ветках.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00349" id="225" name="Google Shape;2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6116" y="500042"/>
            <a:ext cx="5470525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1"/>
          <p:cNvSpPr txBox="1"/>
          <p:nvPr/>
        </p:nvSpPr>
        <p:spPr>
          <a:xfrm>
            <a:off x="-2428924" y="428604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Чей это след?</a:t>
            </a:r>
            <a:endParaRPr/>
          </a:p>
        </p:txBody>
      </p:sp>
      <p:sp>
        <p:nvSpPr>
          <p:cNvPr id="227" name="Google Shape;227;p21"/>
          <p:cNvSpPr txBox="1"/>
          <p:nvPr/>
        </p:nvSpPr>
        <p:spPr>
          <a:xfrm>
            <a:off x="714348" y="1428736"/>
            <a:ext cx="1908175" cy="2282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Кабана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Медведя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Человека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Рыси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 это по зубам бобру" id="232" name="Google Shape;2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1268412"/>
            <a:ext cx="4249167" cy="493127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2"/>
          <p:cNvSpPr txBox="1"/>
          <p:nvPr/>
        </p:nvSpPr>
        <p:spPr>
          <a:xfrm>
            <a:off x="393700" y="500042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Что случилось с этим деревом?</a:t>
            </a:r>
            <a:endParaRPr/>
          </a:p>
        </p:txBody>
      </p:sp>
      <p:sp>
        <p:nvSpPr>
          <p:cNvPr id="234" name="Google Shape;234;p22"/>
          <p:cNvSpPr txBox="1"/>
          <p:nvPr/>
        </p:nvSpPr>
        <p:spPr>
          <a:xfrm>
            <a:off x="4572000" y="1714488"/>
            <a:ext cx="4362448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Лось точил свои зубы</a:t>
            </a:r>
            <a:endParaRPr/>
          </a:p>
          <a:p>
            <a:pPr indent="-342900" lvl="0" marL="342900" marR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Люди ободрали кору на растопку костра</a:t>
            </a:r>
            <a:endParaRPr/>
          </a:p>
          <a:p>
            <a:pPr indent="-342900" lvl="0" marL="342900" marR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Берёзу погрыз бобр</a:t>
            </a:r>
            <a:endParaRPr/>
          </a:p>
          <a:p>
            <a:pPr indent="-342900" lvl="0" marL="342900" marR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Заяц погрыз дерево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 txBox="1"/>
          <p:nvPr/>
        </p:nvSpPr>
        <p:spPr>
          <a:xfrm>
            <a:off x="393700" y="2500306"/>
            <a:ext cx="87503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000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Узнай зверя</a:t>
            </a:r>
            <a:endParaRPr b="1" sz="6000">
              <a:solidFill>
                <a:srgbClr val="DD7E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3400" id="244" name="Google Shape;2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4546" y="1142984"/>
            <a:ext cx="6609827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 txBox="1"/>
          <p:nvPr/>
        </p:nvSpPr>
        <p:spPr>
          <a:xfrm>
            <a:off x="179388" y="188913"/>
            <a:ext cx="8750300" cy="833178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Козодой при явной опасности шипит, широко раскрывая рот. А чем питается эта птица?</a:t>
            </a:r>
            <a:endParaRPr b="1" sz="2400">
              <a:solidFill>
                <a:srgbClr val="4F372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0" y="1571612"/>
            <a:ext cx="32861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Летающими насекомыми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/>
          <p:nvPr/>
        </p:nvSpPr>
        <p:spPr>
          <a:xfrm>
            <a:off x="393700" y="2500306"/>
            <a:ext cx="87503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000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Узнай зверя</a:t>
            </a:r>
            <a:endParaRPr b="1" sz="6000">
              <a:solidFill>
                <a:srgbClr val="DD7E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596" y="1214422"/>
            <a:ext cx="5595601" cy="49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/>
          <p:nvPr/>
        </p:nvSpPr>
        <p:spPr>
          <a:xfrm>
            <a:off x="393700" y="500042"/>
            <a:ext cx="8750300" cy="46384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Почему в стволе шишки?</a:t>
            </a:r>
            <a:endParaRPr b="1" sz="2400">
              <a:solidFill>
                <a:srgbClr val="4F372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6357950" y="4143380"/>
            <a:ext cx="25717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Это кузница дятла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/>
        </p:nvSpPr>
        <p:spPr>
          <a:xfrm>
            <a:off x="393700" y="2500306"/>
            <a:ext cx="87503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6000" u="sng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Узнай зверя</a:t>
            </a:r>
            <a:endParaRPr b="1" sz="6000">
              <a:solidFill>
                <a:srgbClr val="DD7E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амец остромордой лягушки" id="268" name="Google Shape;2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484783"/>
            <a:ext cx="4752528" cy="46454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/>
          <p:nvPr/>
        </p:nvSpPr>
        <p:spPr>
          <a:xfrm>
            <a:off x="393700" y="642918"/>
            <a:ext cx="875030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Почему лягушка посинела?</a:t>
            </a:r>
            <a:endParaRPr/>
          </a:p>
        </p:txBody>
      </p:sp>
      <p:sp>
        <p:nvSpPr>
          <p:cNvPr id="270" name="Google Shape;270;p28"/>
          <p:cNvSpPr txBox="1"/>
          <p:nvPr/>
        </p:nvSpPr>
        <p:spPr>
          <a:xfrm>
            <a:off x="5286380" y="2071678"/>
            <a:ext cx="341947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Замёрзла зимой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Испугалась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Самец «надел» брачный наряд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omic Sans MS"/>
              <a:buAutoNum type="arabicPeriod"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Упала в синюю краску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экопрос\Desktop\Фото в центр поддержки\В ЦЕНТР ПОДДЕРЖКИ ЗАПОВЕДНИКОВ\Самец прыткой ящерицы.JPG" id="275" name="Google Shape;27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348" y="1071546"/>
            <a:ext cx="7313010" cy="4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/>
          <p:nvPr/>
        </p:nvSpPr>
        <p:spPr>
          <a:xfrm>
            <a:off x="928662" y="5857892"/>
            <a:ext cx="69862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FFA717"/>
                </a:solidFill>
                <a:latin typeface="Constantia"/>
                <a:ea typeface="Constantia"/>
                <a:cs typeface="Constantia"/>
                <a:sym typeface="Constantia"/>
              </a:rPr>
              <a:t>Спасибо за внимание!</a:t>
            </a:r>
            <a:endParaRPr b="1" sz="4800" cap="none">
              <a:solidFill>
                <a:srgbClr val="FFA71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1285852" y="214290"/>
            <a:ext cx="33014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800">
                <a:solidFill>
                  <a:srgbClr val="00B050"/>
                </a:solidFill>
                <a:latin typeface="Constantia"/>
                <a:ea typeface="Constantia"/>
                <a:cs typeface="Constantia"/>
                <a:sym typeface="Constantia"/>
              </a:rPr>
              <a:t>Молодцы!</a:t>
            </a:r>
            <a:endParaRPr b="1" sz="4800" cap="none">
              <a:solidFill>
                <a:srgbClr val="00B05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kologrivskiy-les"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662" y="428604"/>
            <a:ext cx="7304075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2857488" y="6000768"/>
            <a:ext cx="37064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4320" lvl="0" marL="27432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rgbClr val="DD7E0E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Создан в 2006 году</a:t>
            </a:r>
            <a:endParaRPr b="1" i="1" sz="2800">
              <a:solidFill>
                <a:srgbClr val="DD7E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osobl" id="107" name="Google Shape;107;p4"/>
          <p:cNvPicPr preferRelativeResize="0"/>
          <p:nvPr/>
        </p:nvPicPr>
        <p:blipFill rotWithShape="1">
          <a:blip r:embed="rId3">
            <a:alphaModFix/>
          </a:blip>
          <a:srcRect b="7954" l="7576" r="650" t="8185"/>
          <a:stretch/>
        </p:blipFill>
        <p:spPr>
          <a:xfrm>
            <a:off x="1259632" y="1844824"/>
            <a:ext cx="6840760" cy="475252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 txBox="1"/>
          <p:nvPr>
            <p:ph type="title"/>
          </p:nvPr>
        </p:nvSpPr>
        <p:spPr>
          <a:xfrm>
            <a:off x="467544" y="0"/>
            <a:ext cx="8229600" cy="17862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4F3725"/>
              </a:buClr>
              <a:buSzPts val="2400"/>
              <a:buFont typeface="Times New Roman"/>
              <a:buNone/>
            </a:pPr>
            <a:r>
              <a:rPr b="1" lang="ru-RU" sz="2400">
                <a:solidFill>
                  <a:srgbClr val="4F37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b="1" lang="ru-RU" sz="24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Кологривский лес» расположен на территориии 5 районов Костромской области: Кологривского, Мантуровского, Парфеньевского, Чухломского, Нейского. Площадь – около 60 тыс. гектаров.</a:t>
            </a:r>
            <a:endParaRPr b="1" sz="2400">
              <a:solidFill>
                <a:srgbClr val="4F372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571472" y="428604"/>
            <a:ext cx="807249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Как называется особо охраняемая природная территория с самым строгим режимом охраны?</a:t>
            </a:r>
            <a:endParaRPr b="1" sz="2800">
              <a:solidFill>
                <a:srgbClr val="4F372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" name="Google Shape;114;p5"/>
          <p:cNvSpPr txBox="1"/>
          <p:nvPr/>
        </p:nvSpPr>
        <p:spPr>
          <a:xfrm>
            <a:off x="6081683" y="2357430"/>
            <a:ext cx="3062317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Заказник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Заповедник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Национальный парк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Памятник природы 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C:\Крылович\ФОТОГРАФИИ\экскурсия\IMG_3833.JPG"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58" y="2285992"/>
            <a:ext cx="5670000" cy="37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/>
        </p:nvSpPr>
        <p:spPr>
          <a:xfrm>
            <a:off x="214282" y="1142984"/>
            <a:ext cx="8713788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20" lvl="0" marL="27432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15">
                <a:solidFill>
                  <a:srgbClr val="DD7E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b="1" i="0" sz="2015" u="none" cap="none" strike="noStrike"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ru-RU" sz="2557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  Заповедник – это территория, на которой…</a:t>
            </a:r>
            <a:endParaRPr/>
          </a:p>
          <a:p>
            <a:pPr indent="-27432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557">
              <a:solidFill>
                <a:srgbClr val="DD7E0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6556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713"/>
              <a:buFont typeface="Constantia"/>
              <a:buNone/>
            </a:pPr>
            <a:r>
              <a:t/>
            </a:r>
            <a:endParaRPr b="1" i="0" sz="2015" u="none" cap="none" strike="noStrik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32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42"/>
              <a:buFont typeface="Comic Sans MS"/>
              <a:buChar char="-"/>
            </a:pPr>
            <a:r>
              <a:rPr b="1" i="1" lang="ru-RU" sz="2402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охраняется весь природный комплекс (почва, вода, растения, животные) </a:t>
            </a:r>
            <a:endParaRPr b="1" i="1" sz="2402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4672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42"/>
              <a:buFont typeface="Constantia"/>
              <a:buNone/>
            </a:pPr>
            <a:r>
              <a:t/>
            </a:r>
            <a:endParaRPr b="1" i="1" sz="2402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42"/>
              <a:buFont typeface="Comic Sans MS"/>
              <a:buChar char="-"/>
            </a:pPr>
            <a:r>
              <a:rPr b="1" i="1" lang="ru-RU" sz="2402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охраняются редкие виды растений и животных</a:t>
            </a:r>
            <a:endParaRPr b="1" i="1" sz="2402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144672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42"/>
              <a:buFont typeface="Constantia"/>
              <a:buNone/>
            </a:pPr>
            <a:r>
              <a:t/>
            </a:r>
            <a:endParaRPr b="1" i="1" sz="2402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274320" lvl="0" marL="27432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42"/>
              <a:buFont typeface="Comic Sans MS"/>
              <a:buChar char="-"/>
            </a:pPr>
            <a:r>
              <a:rPr b="1" i="1" lang="ru-RU" sz="2402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разводят животных редких видов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00022"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712" y="2924944"/>
            <a:ext cx="3200919" cy="35788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0" y="357166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Как называ</a:t>
            </a:r>
            <a:r>
              <a:rPr b="1" lang="ru-RU" sz="2800">
                <a:solidFill>
                  <a:srgbClr val="4F3725"/>
                </a:solidFill>
                <a:latin typeface="Arial"/>
                <a:ea typeface="Arial"/>
                <a:cs typeface="Arial"/>
                <a:sym typeface="Arial"/>
              </a:rPr>
              <a:t>ю</a:t>
            </a: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тся сотрудник</a:t>
            </a:r>
            <a:r>
              <a:rPr b="1" lang="ru-RU" sz="2800">
                <a:solidFill>
                  <a:srgbClr val="4F3725"/>
                </a:solidFill>
                <a:latin typeface="Arial"/>
                <a:ea typeface="Arial"/>
                <a:cs typeface="Arial"/>
                <a:sym typeface="Arial"/>
              </a:rPr>
              <a:t>и, которые следят за соблюдением режима </a:t>
            </a: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 охраны заповедника?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5572133" y="1643050"/>
            <a:ext cx="321471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1.Общественны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контролер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ы</a:t>
            </a: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2.Государственны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инспектор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ы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3.Охранник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и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4.Рейнджер</a:t>
            </a:r>
            <a:r>
              <a:rPr b="1" lang="ru-RU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ы</a:t>
            </a:r>
            <a:endParaRPr/>
          </a:p>
        </p:txBody>
      </p:sp>
      <p:pic>
        <p:nvPicPr>
          <p:cNvPr descr="F:\Документы Наташа\пресса\Журнал 2019\Материал 1\1. В рейде.JPG" id="128" name="Google Shape;12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1412776"/>
            <a:ext cx="3384376" cy="2538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1030292" id="133" name="Google Shape;13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8" y="1412875"/>
            <a:ext cx="3962400" cy="462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8"/>
          <p:cNvSpPr txBox="1"/>
          <p:nvPr/>
        </p:nvSpPr>
        <p:spPr>
          <a:xfrm>
            <a:off x="393700" y="260350"/>
            <a:ext cx="87503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Как называется отдел, который занимается изучением природы заповедника?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4859338" y="1773238"/>
            <a:ext cx="331311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1.Наукоёмкий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Информационно-аналитический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Мыслительный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Научный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волонтеры 051"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980728"/>
            <a:ext cx="3610620" cy="562702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 txBox="1"/>
          <p:nvPr/>
        </p:nvSpPr>
        <p:spPr>
          <a:xfrm>
            <a:off x="393700" y="260350"/>
            <a:ext cx="8750300" cy="525401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rgbClr val="4F3725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Зачем волонтёры рисуют на деревьях?</a:t>
            </a: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4429124" y="1643050"/>
            <a:ext cx="457200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1.Чтобы деревья не украли </a:t>
            </a:r>
            <a:endParaRPr/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Маркируют экологическую тропу</a:t>
            </a:r>
            <a:endParaRPr/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Чтобы не портить бумагу</a:t>
            </a:r>
            <a:endParaRPr/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55613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Для борьбы с вредителями</a:t>
            </a:r>
            <a:endParaRPr b="1" sz="24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Бумажная">
  <a:themeElements>
    <a:clrScheme name="Бумажная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2020-09-21T07:53:24Z</dcterms:created>
  <dc:creator>экопрос</dc:creator>
</cp:coreProperties>
</file>